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3" autoAdjust="0"/>
    <p:restoredTop sz="95535" autoAdjust="0"/>
  </p:normalViewPr>
  <p:slideViewPr>
    <p:cSldViewPr>
      <p:cViewPr varScale="1">
        <p:scale>
          <a:sx n="53" d="100"/>
          <a:sy n="53" d="100"/>
        </p:scale>
        <p:origin x="1042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ndo\Downloads\Top%205%20Categor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ndo\Downloads\Top%205%20Categor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Top 5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'Top 5 categories'!$A$2</c:f>
              <c:strCache>
                <c:ptCount val="1"/>
                <c:pt idx="0">
                  <c:v>Animals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categories'!$B$1</c:f>
              <c:strCache>
                <c:ptCount val="1"/>
                <c:pt idx="0">
                  <c:v>Sum of each Category</c:v>
                </c:pt>
              </c:strCache>
            </c:strRef>
          </c:cat>
          <c:val>
            <c:numRef>
              <c:f>'Top 5 categories'!$B$2</c:f>
              <c:numCache>
                <c:formatCode>General</c:formatCode>
                <c:ptCount val="1"/>
                <c:pt idx="0">
                  <c:v>69053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BC-4A48-993E-5999A806707A}"/>
            </c:ext>
          </c:extLst>
        </c:ser>
        <c:ser>
          <c:idx val="1"/>
          <c:order val="1"/>
          <c:tx>
            <c:strRef>
              <c:f>'Top 5 categories'!$A$3</c:f>
              <c:strCache>
                <c:ptCount val="1"/>
                <c:pt idx="0">
                  <c:v>science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categories'!$B$1</c:f>
              <c:strCache>
                <c:ptCount val="1"/>
                <c:pt idx="0">
                  <c:v>Sum of each Category</c:v>
                </c:pt>
              </c:strCache>
            </c:strRef>
          </c:cat>
          <c:val>
            <c:numRef>
              <c:f>'Top 5 categories'!$B$3</c:f>
              <c:numCache>
                <c:formatCode>General</c:formatCode>
                <c:ptCount val="1"/>
                <c:pt idx="0">
                  <c:v>65477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BC-4A48-993E-5999A806707A}"/>
            </c:ext>
          </c:extLst>
        </c:ser>
        <c:ser>
          <c:idx val="2"/>
          <c:order val="2"/>
          <c:tx>
            <c:strRef>
              <c:f>'Top 5 categories'!$A$4</c:f>
              <c:strCache>
                <c:ptCount val="1"/>
                <c:pt idx="0">
                  <c:v>technology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3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categories'!$B$1</c:f>
              <c:strCache>
                <c:ptCount val="1"/>
                <c:pt idx="0">
                  <c:v>Sum of each Category</c:v>
                </c:pt>
              </c:strCache>
            </c:strRef>
          </c:cat>
          <c:val>
            <c:numRef>
              <c:f>'Top 5 categories'!$B$4</c:f>
              <c:numCache>
                <c:formatCode>General</c:formatCode>
                <c:ptCount val="1"/>
                <c:pt idx="0">
                  <c:v>63117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BC-4A48-993E-5999A806707A}"/>
            </c:ext>
          </c:extLst>
        </c:ser>
        <c:ser>
          <c:idx val="3"/>
          <c:order val="3"/>
          <c:tx>
            <c:strRef>
              <c:f>'Top 5 categories'!$A$5</c:f>
              <c:strCache>
                <c:ptCount val="1"/>
                <c:pt idx="0">
                  <c:v>healthy eating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4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4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categories'!$B$1</c:f>
              <c:strCache>
                <c:ptCount val="1"/>
                <c:pt idx="0">
                  <c:v>Sum of each Category</c:v>
                </c:pt>
              </c:strCache>
            </c:strRef>
          </c:cat>
          <c:val>
            <c:numRef>
              <c:f>'Top 5 categories'!$B$5</c:f>
              <c:numCache>
                <c:formatCode>General</c:formatCode>
                <c:ptCount val="1"/>
                <c:pt idx="0">
                  <c:v>63070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BC-4A48-993E-5999A806707A}"/>
            </c:ext>
          </c:extLst>
        </c:ser>
        <c:ser>
          <c:idx val="4"/>
          <c:order val="4"/>
          <c:tx>
            <c:strRef>
              <c:f>'Top 5 categories'!$A$6</c:f>
              <c:strCache>
                <c:ptCount val="1"/>
                <c:pt idx="0">
                  <c:v>food</c:v>
                </c:pt>
              </c:strCache>
            </c:strRef>
          </c:tx>
          <c:spPr>
            <a:solidFill>
              <a:schemeClr val="accent5">
                <a:alpha val="88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5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5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categories'!$B$1</c:f>
              <c:strCache>
                <c:ptCount val="1"/>
                <c:pt idx="0">
                  <c:v>Sum of each Category</c:v>
                </c:pt>
              </c:strCache>
            </c:strRef>
          </c:cat>
          <c:val>
            <c:numRef>
              <c:f>'Top 5 categories'!$B$6</c:f>
              <c:numCache>
                <c:formatCode>General</c:formatCode>
                <c:ptCount val="1"/>
                <c:pt idx="0">
                  <c:v>61874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BC-4A48-993E-5999A806707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331190287"/>
        <c:axId val="331190767"/>
        <c:axId val="0"/>
      </c:bar3DChart>
      <c:catAx>
        <c:axId val="331190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90767"/>
        <c:crosses val="autoZero"/>
        <c:auto val="1"/>
        <c:lblAlgn val="ctr"/>
        <c:lblOffset val="100"/>
        <c:noMultiLvlLbl val="0"/>
      </c:catAx>
      <c:valAx>
        <c:axId val="33119076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1190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Unique Categories by sum of Scores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Merge!$M$1</c:f>
              <c:strCache>
                <c:ptCount val="1"/>
                <c:pt idx="0">
                  <c:v>Sum of each Category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Merge!$L$2:$L$17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technology</c:v>
                </c:pt>
                <c:pt idx="3">
                  <c:v>healthy eating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public speaking</c:v>
                </c:pt>
                <c:pt idx="15">
                  <c:v>veganism</c:v>
                </c:pt>
              </c:strCache>
            </c:strRef>
          </c:cat>
          <c:val>
            <c:numRef>
              <c:f>Merge!$M$2:$M$17</c:f>
              <c:numCache>
                <c:formatCode>General</c:formatCode>
                <c:ptCount val="16"/>
                <c:pt idx="0">
                  <c:v>69053</c:v>
                </c:pt>
                <c:pt idx="1">
                  <c:v>65477</c:v>
                </c:pt>
                <c:pt idx="2">
                  <c:v>63117</c:v>
                </c:pt>
                <c:pt idx="3">
                  <c:v>63070</c:v>
                </c:pt>
                <c:pt idx="4">
                  <c:v>61874</c:v>
                </c:pt>
                <c:pt idx="5">
                  <c:v>60505</c:v>
                </c:pt>
                <c:pt idx="6">
                  <c:v>59616</c:v>
                </c:pt>
                <c:pt idx="7">
                  <c:v>59196</c:v>
                </c:pt>
                <c:pt idx="8">
                  <c:v>53410</c:v>
                </c:pt>
                <c:pt idx="9">
                  <c:v>53004</c:v>
                </c:pt>
                <c:pt idx="10">
                  <c:v>50713</c:v>
                </c:pt>
                <c:pt idx="11">
                  <c:v>49392</c:v>
                </c:pt>
                <c:pt idx="12">
                  <c:v>48299</c:v>
                </c:pt>
                <c:pt idx="13">
                  <c:v>46046</c:v>
                </c:pt>
                <c:pt idx="14">
                  <c:v>45588</c:v>
                </c:pt>
                <c:pt idx="15">
                  <c:v>45122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32-468E-942C-427AF764B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31191727"/>
        <c:axId val="331192207"/>
        <c:axId val="0"/>
      </c:bar3DChart>
      <c:catAx>
        <c:axId val="331191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92207"/>
        <c:crosses val="autoZero"/>
        <c:auto val="1"/>
        <c:lblAlgn val="ctr"/>
        <c:lblOffset val="100"/>
        <c:noMultiLvlLbl val="0"/>
      </c:catAx>
      <c:valAx>
        <c:axId val="331192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91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8616B1-ADA4-916D-C290-AC908EB24EC9}"/>
              </a:ext>
            </a:extLst>
          </p:cNvPr>
          <p:cNvSpPr txBox="1"/>
          <p:nvPr/>
        </p:nvSpPr>
        <p:spPr>
          <a:xfrm>
            <a:off x="11049000" y="1161805"/>
            <a:ext cx="6911968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dirty="0"/>
              <a:t>ANALYSIS</a:t>
            </a:r>
          </a:p>
          <a:p>
            <a:pPr algn="just"/>
            <a:r>
              <a:rPr lang="en-IN" sz="2800" dirty="0"/>
              <a:t>Animals and Science are the two most popular categories of content, showing that people enjoy “real-life” and “factual” content the most.</a:t>
            </a:r>
          </a:p>
          <a:p>
            <a:pPr algn="just"/>
            <a:endParaRPr lang="en-IN" sz="2800" dirty="0"/>
          </a:p>
          <a:p>
            <a:pPr algn="just"/>
            <a:r>
              <a:rPr lang="en-IN" sz="2800" dirty="0"/>
              <a:t>INSIGHT</a:t>
            </a:r>
          </a:p>
          <a:p>
            <a:pPr algn="just"/>
            <a:r>
              <a:rPr lang="en-IN" sz="2800" dirty="0"/>
              <a:t>Food is a common theme with the top 5 categories with “Healthy Eating” ranking the highest. This may give an indication to the audience within your user base. You could use the insight to create a campaign and work with healthy eating brands to boost user engagement.</a:t>
            </a:r>
          </a:p>
          <a:p>
            <a:pPr algn="just"/>
            <a:endParaRPr lang="en-IN" sz="2800" dirty="0"/>
          </a:p>
          <a:p>
            <a:pPr algn="just"/>
            <a:r>
              <a:rPr lang="en-IN" sz="2800" dirty="0"/>
              <a:t>NEXT STEPS</a:t>
            </a:r>
          </a:p>
          <a:p>
            <a:pPr algn="just"/>
            <a:r>
              <a:rPr lang="en-IN" sz="2800" dirty="0"/>
              <a:t>This ad-hoc analysis is insightful, but it’s time to take this analysis into large scale production for real-time understanding of your business. We can how you how to do this.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782194" y="2005584"/>
            <a:ext cx="7506985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Buzz is a fast-growing technology unicorn that need to adapt quickly to its global scale.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Accenture has begun a 3-month POC focusing on these tasks: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audit of Social Buzz’s big data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a successful 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Buzz’s top 5 most popular categories of content.                              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8944ED-2201-925A-C5A0-193805951268}"/>
              </a:ext>
            </a:extLst>
          </p:cNvPr>
          <p:cNvSpPr txBox="1"/>
          <p:nvPr/>
        </p:nvSpPr>
        <p:spPr>
          <a:xfrm>
            <a:off x="2819400" y="4792541"/>
            <a:ext cx="66535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IN" sz="3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100000 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posts per day</a:t>
            </a: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36,500,000 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pieces of content per year!</a:t>
            </a: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how to capitalize on it when there is so much?</a:t>
            </a: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781344" y="121455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786933" y="713085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91FE1BE-D83F-A1C7-0204-D7B3C6549533}"/>
              </a:ext>
            </a:extLst>
          </p:cNvPr>
          <p:cNvSpPr txBox="1"/>
          <p:nvPr/>
        </p:nvSpPr>
        <p:spPr>
          <a:xfrm>
            <a:off x="14173200" y="1454169"/>
            <a:ext cx="3608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Andrew Fleming</a:t>
            </a:r>
          </a:p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Chief Technical Architect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0172DC-7B99-BDFF-437D-DC8A434CFFD0}"/>
              </a:ext>
            </a:extLst>
          </p:cNvPr>
          <p:cNvSpPr txBox="1"/>
          <p:nvPr/>
        </p:nvSpPr>
        <p:spPr>
          <a:xfrm>
            <a:off x="11306813" y="4710339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Marcus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Rompton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Senior Principle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A07E98-0C46-4AED-22F2-2D0A4700460E}"/>
              </a:ext>
            </a:extLst>
          </p:cNvPr>
          <p:cNvSpPr txBox="1"/>
          <p:nvPr/>
        </p:nvSpPr>
        <p:spPr>
          <a:xfrm>
            <a:off x="10862313" y="8045973"/>
            <a:ext cx="10229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Shruti Tandon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2" name="Picture 41" descr="A person in a purple shirt&#10;&#10;Description automatically generated">
            <a:extLst>
              <a:ext uri="{FF2B5EF4-FFF2-40B4-BE49-F238E27FC236}">
                <a16:creationId xmlns:a16="http://schemas.microsoft.com/office/drawing/2014/main" id="{F4F4B174-7EFF-418A-12D4-ECA18E8ED5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737" y="7173162"/>
            <a:ext cx="2120454" cy="2085138"/>
          </a:xfrm>
          <a:prstGeom prst="flowChartConnector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9EBF9F-8BEB-940F-4DCF-4F91FF614789}"/>
              </a:ext>
            </a:extLst>
          </p:cNvPr>
          <p:cNvSpPr txBox="1"/>
          <p:nvPr/>
        </p:nvSpPr>
        <p:spPr>
          <a:xfrm>
            <a:off x="3759872" y="1372359"/>
            <a:ext cx="392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38DFB8-1965-60DA-2024-1CC1247BE0CD}"/>
              </a:ext>
            </a:extLst>
          </p:cNvPr>
          <p:cNvSpPr txBox="1"/>
          <p:nvPr/>
        </p:nvSpPr>
        <p:spPr>
          <a:xfrm>
            <a:off x="5722990" y="2896904"/>
            <a:ext cx="392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74D606-5F0D-F59F-5366-E371EC61F799}"/>
              </a:ext>
            </a:extLst>
          </p:cNvPr>
          <p:cNvSpPr txBox="1"/>
          <p:nvPr/>
        </p:nvSpPr>
        <p:spPr>
          <a:xfrm>
            <a:off x="7484036" y="4609224"/>
            <a:ext cx="392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F82AD5-89B0-0224-4E51-FB3458B2CEA1}"/>
              </a:ext>
            </a:extLst>
          </p:cNvPr>
          <p:cNvSpPr txBox="1"/>
          <p:nvPr/>
        </p:nvSpPr>
        <p:spPr>
          <a:xfrm>
            <a:off x="9324443" y="6121080"/>
            <a:ext cx="392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58119-F468-B17F-4E02-43F3C904A15F}"/>
              </a:ext>
            </a:extLst>
          </p:cNvPr>
          <p:cNvSpPr txBox="1"/>
          <p:nvPr/>
        </p:nvSpPr>
        <p:spPr>
          <a:xfrm>
            <a:off x="11179806" y="7784814"/>
            <a:ext cx="392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Unknown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5BBC91C-2FDE-8F13-72E4-917BA0F7FC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8276746"/>
              </p:ext>
            </p:extLst>
          </p:nvPr>
        </p:nvGraphicFramePr>
        <p:xfrm>
          <a:off x="4411001" y="2092021"/>
          <a:ext cx="9465997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13656F35-3A95-ED33-11E0-40BC6E9BBD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368009"/>
              </p:ext>
            </p:extLst>
          </p:nvPr>
        </p:nvGraphicFramePr>
        <p:xfrm>
          <a:off x="5071191" y="1668822"/>
          <a:ext cx="10591800" cy="731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2336818-DC9E-348F-1CFB-53F1018D4A3D}"/>
              </a:ext>
            </a:extLst>
          </p:cNvPr>
          <p:cNvSpPr txBox="1"/>
          <p:nvPr/>
        </p:nvSpPr>
        <p:spPr>
          <a:xfrm>
            <a:off x="3137171" y="2234468"/>
            <a:ext cx="50937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/>
              <a:t>May </a:t>
            </a:r>
          </a:p>
          <a:p>
            <a:pPr algn="ctr"/>
            <a:endParaRPr lang="en-IN" sz="4800" dirty="0"/>
          </a:p>
          <a:p>
            <a:pPr algn="ctr"/>
            <a:r>
              <a:rPr lang="en-IN" sz="4000" dirty="0"/>
              <a:t>Month with Most Posts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66D706-1F68-5124-36E5-48E2D523E9EA}"/>
              </a:ext>
            </a:extLst>
          </p:cNvPr>
          <p:cNvSpPr txBox="1"/>
          <p:nvPr/>
        </p:nvSpPr>
        <p:spPr>
          <a:xfrm>
            <a:off x="7820220" y="4498982"/>
            <a:ext cx="50937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/>
              <a:t>1738 </a:t>
            </a:r>
          </a:p>
          <a:p>
            <a:pPr algn="ctr"/>
            <a:endParaRPr lang="en-IN" sz="4800" dirty="0"/>
          </a:p>
          <a:p>
            <a:pPr algn="ctr"/>
            <a:r>
              <a:rPr lang="en-IN" sz="4000" dirty="0"/>
              <a:t>Reactions to “Animal” Posts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3A7E87-21C2-BB23-2567-364D8C8A02D6}"/>
              </a:ext>
            </a:extLst>
          </p:cNvPr>
          <p:cNvSpPr txBox="1"/>
          <p:nvPr/>
        </p:nvSpPr>
        <p:spPr>
          <a:xfrm>
            <a:off x="12214758" y="6684196"/>
            <a:ext cx="50937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/>
              <a:t>16 </a:t>
            </a:r>
          </a:p>
          <a:p>
            <a:pPr algn="ctr"/>
            <a:endParaRPr lang="en-IN" sz="4800" dirty="0"/>
          </a:p>
          <a:p>
            <a:pPr algn="ctr"/>
            <a:r>
              <a:rPr lang="en-IN" sz="4000" dirty="0"/>
              <a:t>Unique Categories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311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Clear Sans Regular Bold</vt:lpstr>
      <vt:lpstr>Graphik Regular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Shruti Tandon</cp:lastModifiedBy>
  <cp:revision>12</cp:revision>
  <dcterms:created xsi:type="dcterms:W3CDTF">2006-08-16T00:00:00Z</dcterms:created>
  <dcterms:modified xsi:type="dcterms:W3CDTF">2023-07-08T17:16:39Z</dcterms:modified>
  <dc:identifier>DAEhDyfaYKE</dc:identifier>
</cp:coreProperties>
</file>